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MuseoModerno Medium"/>
      <p:regular r:id="rId21"/>
    </p:embeddedFont>
    <p:embeddedFont>
      <p:font typeface="Source Sans 3"/>
      <p:regular r:id="rId22"/>
    </p:embeddedFont>
    <p:embeddedFont>
      <p:font typeface="Source Sans 3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351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Machine Learning project 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details the data exploration, feature engineering, modeling, and evaluation phases for our machine learning project focused on fraud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788" y="996196"/>
            <a:ext cx="7243048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Stability &amp; Interpretability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788" y="1823799"/>
            <a:ext cx="78912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 was chosen for its robust characteristics that are critical in a fraud detection context.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2788" y="2311360"/>
            <a:ext cx="3856077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9928" y="2311360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6383179" y="251317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 Overfitting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83179" y="2900005"/>
            <a:ext cx="3383875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model demonstrated strong generalization capabilities on unseen data, preventing false confidence in performance.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7816" y="2311360"/>
            <a:ext cx="3856196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4956" y="2311360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8207" y="251317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Stable Trade-offs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18207" y="2900005"/>
            <a:ext cx="3383994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precision-recall behavior across different thresholds ensures predictable operational outcomes.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2788" y="4139446"/>
            <a:ext cx="3856077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89928" y="4139446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6383179" y="4341257"/>
            <a:ext cx="271903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Clear Coefficient Behavior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83179" y="4728091"/>
            <a:ext cx="3383875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Transparent feature contributions enable straightforward understanding of why a specific provider is flagged.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12788" y="6056948"/>
            <a:ext cx="3097530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 of Model Choice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112788" y="6660833"/>
            <a:ext cx="789122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characteristics collectively support both legal accountability and auditable decisions, crucial for regulatory compliance and dispute resolution in healthcare fraud.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9406"/>
            <a:ext cx="7349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Error Analysis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51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False Positives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28872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Causes: Rare medical procedures, high-risk patients.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923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Interpretation: Legally expensive, not fraudulent.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449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False Negatives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280190" y="529709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Causes: Fraud camouflage, conservative billing, low-volume manipulation.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650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Interpretation: Cases evade statistical detection.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3516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Logistic Regression Demonstrated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3125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overfitting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7547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Stable precision-recall trade-offs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1969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coefficient behavior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7866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Our Conclusion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42721" y="543877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final system reliably identifies suspicious providers, balancing detection, fairness, interpretability, and cost.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589" y="440174"/>
            <a:ext cx="4001691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46589" y="1420416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5" name="Shape 2"/>
          <p:cNvSpPr/>
          <p:nvPr/>
        </p:nvSpPr>
        <p:spPr>
          <a:xfrm>
            <a:off x="6046589" y="1397556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6" name="Shape 3"/>
          <p:cNvSpPr/>
          <p:nvPr/>
        </p:nvSpPr>
        <p:spPr>
          <a:xfrm>
            <a:off x="9818310" y="1180386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9962376" y="1300401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29469" y="1820585"/>
            <a:ext cx="244232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Train_Beneficiarydata.csv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29469" y="2166699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Patient demographics, coverage months, and chronic conditions.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6589" y="3005614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6046589" y="2982754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9818310" y="2765584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13" name="Text 10"/>
          <p:cNvSpPr/>
          <p:nvPr/>
        </p:nvSpPr>
        <p:spPr>
          <a:xfrm>
            <a:off x="9962376" y="2885599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229469" y="3405783"/>
            <a:ext cx="229897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Train_Inpatientdata.csv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29469" y="3751898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Hospital admission claims and financial information.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6589" y="4590812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6589" y="4567952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18" name="Shape 15"/>
          <p:cNvSpPr/>
          <p:nvPr/>
        </p:nvSpPr>
        <p:spPr>
          <a:xfrm>
            <a:off x="9818310" y="4350782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19" name="Text 16"/>
          <p:cNvSpPr/>
          <p:nvPr/>
        </p:nvSpPr>
        <p:spPr>
          <a:xfrm>
            <a:off x="9962376" y="4470797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229469" y="4990981"/>
            <a:ext cx="244530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Train_Outpatientdata.csv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29469" y="5337096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Outpatient visit and procedure records.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046589" y="6176010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23" name="Shape 20"/>
          <p:cNvSpPr/>
          <p:nvPr/>
        </p:nvSpPr>
        <p:spPr>
          <a:xfrm>
            <a:off x="6046589" y="6153150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18310" y="5935980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25" name="Text 22"/>
          <p:cNvSpPr/>
          <p:nvPr/>
        </p:nvSpPr>
        <p:spPr>
          <a:xfrm>
            <a:off x="9962376" y="6055995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229469" y="6576179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Train_labels.csv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29469" y="6922294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Provider-level fraud labels (Fraud / Not Fraud).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046589" y="7541181"/>
            <a:ext cx="802362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Datasets were merged using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BeneID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(patient claims) and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(fraud labels) for supervised learning.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1075134"/>
            <a:ext cx="7736681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Cleaning &amp; Missing Values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368" y="2199799"/>
            <a:ext cx="3541157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Missing Values Handled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186368" y="2774752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Death dates (expected for living patients)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86368" y="348472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disease indicators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6368" y="387465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fields in claims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6368" y="4394597"/>
            <a:ext cx="3628072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Approaches Implemented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6186368" y="5344597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Meaningful defaults for medical data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6368" y="5734526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replacement for missing financial values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6368" y="6444496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Explicit handling of beneficiary records with missing coverage months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979" y="2199799"/>
            <a:ext cx="2999780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Cleaning Steps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0309979" y="2774752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Removal of illegal/malformed values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979" y="316468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datetime format conversion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979" y="355461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Normalization of categorical encodings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979" y="394454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 of numeric ranges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979" y="4444484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steps ensured no data loss and prevented artificial signal introduction, preparing a robust dataset.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9621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Aggregation &amp; Feature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9171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Claim Counts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Summarized per provider.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9171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Reimbursement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Mean, sum, max amounts.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9171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duration.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73273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452943"/>
            <a:ext cx="3297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Diagnoses &amp; Procedures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Frequency and diversity.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73273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452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Beneficiary Metrics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 and cost per beneficiary.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7882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 derived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were created, including patient risk profiles and severity patterns, transforming raw transactions into stable behavioral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954405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Dataset &amp; Visualizations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188" y="2799874"/>
            <a:ext cx="3510796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Dataset Structure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8188" y="3406140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 row per provider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8188" y="3817263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Excludes identifiers from training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8188" y="4228386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engineered numeric features, fraud label, and metadata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8188" y="5113853"/>
            <a:ext cx="3576518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Plots Confirmed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38188" y="6115526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class imbalance (~10% fraud)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8188" y="6526649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skewness and non-linear distributions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6914" y="2799874"/>
            <a:ext cx="3576518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Visualizations Produced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4836914" y="3801547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 class imbalance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6914" y="4212669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 claim volume distribution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6914" y="4623792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Reimbursement distributions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36914" y="5034915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Correlation heatmaps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36914" y="5562005"/>
            <a:ext cx="35765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stage transformed raw data into a structured intelligence view, producing a predictive, explainable, and business-relevant dataset.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Phase: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74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goal is to train ML models to identify potentially fraudulent healthcare providers, addressing the highly imbalanced nature of fraud detection (fraud ≈ 10%).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2131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8213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4078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Train–Test Splitting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569023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70/30 split at the provider level to prevent data leakage and ensure reproducibility with a fixed random seed.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77893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577893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6036231"/>
            <a:ext cx="3579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Handling Class Imbalance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2524" y="652664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Three strategies: Class Weighting (penalizing fraud misclassifications), and Oversampling (SMOTE) to generate synthetic fraud samples.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35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Metric Selection &amp;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Primary Metrics (Accuracy Avoided)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0355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777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Recall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199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F1-score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620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PR-AUC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04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Algorithms Implemented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40355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Baseline &amp; interpretability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406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ensemble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6457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 precision learning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4508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Vector Machine: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Margin-based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659011"/>
            <a:ext cx="7720965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Hyperparameter Tuning &amp; Interpretation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2437805"/>
            <a:ext cx="347293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1518" y="3022163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model was calibrated using grid search or reasonable defaults: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1518" y="3855601"/>
            <a:ext cx="361247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Regularization tuning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1518" y="4251960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Estimators, max depth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1518" y="4973598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Learning rate, estimators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1518" y="5827395"/>
            <a:ext cx="304942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Scaling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11518" y="6411754"/>
            <a:ext cx="361247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Normalization/standardization applied for Logistic Regression and SVM; excluded for tree-based models.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7627" y="2437805"/>
            <a:ext cx="3151108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Interpretation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827627" y="3022163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Tree-based models provided natural interpretability through: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7627" y="3855601"/>
            <a:ext cx="361247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 ranking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7627" y="4251960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 drivers influencing fraud probability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27627" y="5105757"/>
            <a:ext cx="3152656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Model Selection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4827627" y="5690116"/>
            <a:ext cx="3612475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achieved the best overall performance (highest ROC-AUC) due to its strong discrimination and stability.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711279"/>
            <a:ext cx="774144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Evaluation Phase: Model Quality &amp; Reliability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278" y="2263854"/>
            <a:ext cx="774144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Evaluation emphasizes fraud detection capability, cost-sensitive decision-making, and model explainability due to class imbalance.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4560570" y="3130272"/>
            <a:ext cx="22860" cy="4388048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3768447" y="3344228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7" name="Shape 4"/>
          <p:cNvSpPr/>
          <p:nvPr/>
        </p:nvSpPr>
        <p:spPr>
          <a:xfrm>
            <a:off x="4346615" y="3130272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421743" y="3167836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65609" y="3199090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Metrics Used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01278" y="3632359"/>
            <a:ext cx="286893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 (primary), PR-AUC, Precision, Recall, F1-score, Confusion Matrix.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774525" y="4546283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12" name="Shape 9"/>
          <p:cNvSpPr/>
          <p:nvPr/>
        </p:nvSpPr>
        <p:spPr>
          <a:xfrm>
            <a:off x="4346615" y="4332327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4421743" y="4369891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5573792" y="4401145"/>
            <a:ext cx="286893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Results: Logistic Regression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573792" y="5147548"/>
            <a:ext cx="2868930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ROC-AUC, outperforming complex models, indicating linear behavior patterns dominate fraud separation.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3768447" y="5795248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17" name="Shape 14"/>
          <p:cNvSpPr/>
          <p:nvPr/>
        </p:nvSpPr>
        <p:spPr>
          <a:xfrm>
            <a:off x="4346615" y="5581293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4421743" y="5618857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01278" y="5650111"/>
            <a:ext cx="286893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Confusion Matrix Insights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01278" y="6396514"/>
            <a:ext cx="286893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False positives among high-cost specialists; false negatives for low-volume, stealth fraud.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2025-12-03T19:33:38Z</dcterms:created>
  <dcterms:modified xsi:type="dcterms:W3CDTF">2025-12-03T19:33:38Z</dcterms:modified>
</cp:coreProperties>
</file>